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7" r:id="rId8"/>
    <p:sldId id="264" r:id="rId9"/>
    <p:sldId id="265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40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60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3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4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67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0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5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0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7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2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1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CBB41-2ED5-4197-BF8E-B28698CA49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5A165-75D9-4ED8-BA13-4B4BA9C95A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1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ciencedirect.com/science/article/pii/S266696412300010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uigna06" TargetMode="External"/><Relationship Id="rId2" Type="http://schemas.openxmlformats.org/officeDocument/2006/relationships/hyperlink" Target="https://www.linkedin.com/in/mauro-dominguez-77496211b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O2tHpkxZ1F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666964123000103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666964123000103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666964123000103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666964123000103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RciwWEOAKk?t=1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2666964123000103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github.com/SlicerIGT/SlicerBoneReconstructionPlanner/discussions/62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github.com/SlicerIGT/SlicerBoneReconstructionPlanner/discussions/5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s://discourse.slicer.org/t/bone-reconstruction-planner/19289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licerIGT/SlicerBoneReconstructionPlanner/discussions/40" TargetMode="Externa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77534" y="0"/>
            <a:ext cx="6751606" cy="233389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Slicer</a:t>
            </a:r>
            <a:r>
              <a:rPr lang="en-US" dirty="0" smtClean="0"/>
              <a:t> as a prototyping, versatile medical research software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8014" y="2768599"/>
            <a:ext cx="11730568" cy="3259667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00000"/>
              </a:lnSpc>
            </a:pPr>
            <a:r>
              <a:rPr lang="en-US" b="1" dirty="0" err="1" smtClean="0"/>
              <a:t>BoneReconstructionPlanner</a:t>
            </a:r>
            <a:r>
              <a:rPr lang="en-US" b="1" dirty="0" smtClean="0"/>
              <a:t>:</a:t>
            </a:r>
            <a:r>
              <a:rPr lang="en-US" dirty="0" smtClean="0"/>
              <a:t> A 3D Slicer extension for virtual surgical planning of mandibular reconstruction with vascularized fibula free flap and generation of patient-specific surgical guides.</a:t>
            </a:r>
          </a:p>
          <a:p>
            <a:pPr algn="l">
              <a:lnSpc>
                <a:spcPct val="100000"/>
              </a:lnSpc>
            </a:pPr>
            <a:r>
              <a:rPr lang="en-US" b="1" dirty="0" smtClean="0"/>
              <a:t>Corresponding paper: </a:t>
            </a:r>
            <a:r>
              <a:rPr lang="en-US" dirty="0" smtClean="0">
                <a:hlinkClick r:id="rId2"/>
              </a:rPr>
              <a:t>https://www.sciencedirect.com/science/article/pii/S2666964123000103</a:t>
            </a:r>
            <a:r>
              <a:rPr lang="en-US" dirty="0" smtClean="0"/>
              <a:t> </a:t>
            </a:r>
          </a:p>
          <a:p>
            <a:pPr algn="l">
              <a:lnSpc>
                <a:spcPct val="100000"/>
              </a:lnSpc>
            </a:pPr>
            <a:r>
              <a:rPr lang="en-US" b="1" dirty="0" smtClean="0"/>
              <a:t>2021</a:t>
            </a:r>
            <a:r>
              <a:rPr lang="en-US" dirty="0" smtClean="0"/>
              <a:t>: Initial development as final project: Mauro I. Dominguez, Supervision: </a:t>
            </a:r>
            <a:r>
              <a:rPr lang="en-US" dirty="0" err="1" smtClean="0"/>
              <a:t>Andras</a:t>
            </a:r>
            <a:r>
              <a:rPr lang="en-US" dirty="0" smtClean="0"/>
              <a:t> Lasso</a:t>
            </a:r>
          </a:p>
          <a:p>
            <a:pPr algn="l">
              <a:lnSpc>
                <a:spcPct val="100000"/>
              </a:lnSpc>
            </a:pPr>
            <a:r>
              <a:rPr lang="en-US" b="1" dirty="0" smtClean="0"/>
              <a:t>2022-2023</a:t>
            </a:r>
            <a:r>
              <a:rPr lang="en-US" dirty="0" smtClean="0"/>
              <a:t>: Maintenance and Improvements: Mauro I. Dominguez, </a:t>
            </a:r>
            <a:br>
              <a:rPr lang="en-US" dirty="0" smtClean="0"/>
            </a:br>
            <a:r>
              <a:rPr lang="en-US" dirty="0" smtClean="0"/>
              <a:t>                      Occasional recommendations: </a:t>
            </a:r>
            <a:r>
              <a:rPr lang="en-US" dirty="0" err="1" smtClean="0"/>
              <a:t>Andras</a:t>
            </a:r>
            <a:r>
              <a:rPr lang="en-US" dirty="0" smtClean="0"/>
              <a:t> Lasso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t="19863" r="29260" b="33068"/>
          <a:stretch/>
        </p:blipFill>
        <p:spPr>
          <a:xfrm>
            <a:off x="0" y="-19842"/>
            <a:ext cx="2277533" cy="23537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8"/>
          <a:stretch/>
        </p:blipFill>
        <p:spPr>
          <a:xfrm>
            <a:off x="9029139" y="0"/>
            <a:ext cx="3162862" cy="233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0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26533" y="127000"/>
            <a:ext cx="10744200" cy="872066"/>
          </a:xfrm>
        </p:spPr>
        <p:txBody>
          <a:bodyPr>
            <a:noAutofit/>
          </a:bodyPr>
          <a:lstStyle/>
          <a:p>
            <a:r>
              <a:rPr lang="en-US" sz="4000" b="1" dirty="0" err="1" smtClean="0"/>
              <a:t>BoneReconstructionPlanner</a:t>
            </a:r>
            <a:r>
              <a:rPr lang="en-US" sz="4000" b="1" dirty="0" smtClean="0"/>
              <a:t> – Software Architecture</a:t>
            </a:r>
            <a:endParaRPr lang="en-US" sz="4000" dirty="0"/>
          </a:p>
        </p:txBody>
      </p:sp>
      <p:sp>
        <p:nvSpPr>
          <p:cNvPr id="16" name="Subtítulo 2"/>
          <p:cNvSpPr txBox="1">
            <a:spLocks/>
          </p:cNvSpPr>
          <p:nvPr/>
        </p:nvSpPr>
        <p:spPr>
          <a:xfrm>
            <a:off x="412035" y="1075265"/>
            <a:ext cx="7047097" cy="2734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i="1" dirty="0" smtClean="0"/>
              <a:t>Used features currently available on Slicer: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Markups (lines, curves, planes, points)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Segmentations (created from the segment editor)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3D models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3D operations (algorithms, filters)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Registrations (transforms)</a:t>
            </a:r>
          </a:p>
          <a:p>
            <a:pPr algn="l"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17" name="Subtítulo 2"/>
          <p:cNvSpPr txBox="1">
            <a:spLocks/>
          </p:cNvSpPr>
          <p:nvPr/>
        </p:nvSpPr>
        <p:spPr>
          <a:xfrm>
            <a:off x="412035" y="3970866"/>
            <a:ext cx="7047097" cy="2734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i="1" dirty="0" smtClean="0"/>
              <a:t>In top of that</a:t>
            </a:r>
            <a:r>
              <a:rPr lang="en-US" sz="2000" b="1" i="1" dirty="0" smtClean="0"/>
              <a:t>: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Virtual osteotomies and virtual reconstruction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Generation </a:t>
            </a:r>
            <a:r>
              <a:rPr lang="en-US" sz="2000" dirty="0"/>
              <a:t>of </a:t>
            </a:r>
            <a:r>
              <a:rPr lang="en-US" sz="2000" dirty="0" smtClean="0"/>
              <a:t>personalized </a:t>
            </a:r>
            <a:r>
              <a:rPr lang="en-US" sz="2000" dirty="0"/>
              <a:t>surgical guides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7075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riángulo isósceles 82"/>
          <p:cNvSpPr/>
          <p:nvPr/>
        </p:nvSpPr>
        <p:spPr>
          <a:xfrm>
            <a:off x="-474133" y="-2523067"/>
            <a:ext cx="14638866" cy="966951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50">
            <a:extLst>
              <a:ext uri="{FF2B5EF4-FFF2-40B4-BE49-F238E27FC236}">
                <a16:creationId xmlns:a16="http://schemas.microsoft.com/office/drawing/2014/main" id="{98581895-9A83-4AB6-B237-C40F9AF860C5}"/>
              </a:ext>
            </a:extLst>
          </p:cNvPr>
          <p:cNvSpPr/>
          <p:nvPr/>
        </p:nvSpPr>
        <p:spPr>
          <a:xfrm>
            <a:off x="2772377" y="4947577"/>
            <a:ext cx="6827295" cy="882650"/>
          </a:xfrm>
          <a:custGeom>
            <a:avLst/>
            <a:gdLst>
              <a:gd name="connsiteX0" fmla="*/ 590550 w 8337550"/>
              <a:gd name="connsiteY0" fmla="*/ 317500 h 882650"/>
              <a:gd name="connsiteX1" fmla="*/ 425450 w 8337550"/>
              <a:gd name="connsiteY1" fmla="*/ 165100 h 882650"/>
              <a:gd name="connsiteX2" fmla="*/ 0 w 8337550"/>
              <a:gd name="connsiteY2" fmla="*/ 254000 h 882650"/>
              <a:gd name="connsiteX3" fmla="*/ 44450 w 8337550"/>
              <a:gd name="connsiteY3" fmla="*/ 666750 h 882650"/>
              <a:gd name="connsiteX4" fmla="*/ 336550 w 8337550"/>
              <a:gd name="connsiteY4" fmla="*/ 882650 h 882650"/>
              <a:gd name="connsiteX5" fmla="*/ 704850 w 8337550"/>
              <a:gd name="connsiteY5" fmla="*/ 565150 h 882650"/>
              <a:gd name="connsiteX6" fmla="*/ 7918450 w 8337550"/>
              <a:gd name="connsiteY6" fmla="*/ 539750 h 882650"/>
              <a:gd name="connsiteX7" fmla="*/ 8096250 w 8337550"/>
              <a:gd name="connsiteY7" fmla="*/ 723900 h 882650"/>
              <a:gd name="connsiteX8" fmla="*/ 8178800 w 8337550"/>
              <a:gd name="connsiteY8" fmla="*/ 577850 h 882650"/>
              <a:gd name="connsiteX9" fmla="*/ 8337550 w 8337550"/>
              <a:gd name="connsiteY9" fmla="*/ 241300 h 882650"/>
              <a:gd name="connsiteX10" fmla="*/ 8045450 w 8337550"/>
              <a:gd name="connsiteY10" fmla="*/ 0 h 882650"/>
              <a:gd name="connsiteX11" fmla="*/ 7848600 w 8337550"/>
              <a:gd name="connsiteY11" fmla="*/ 311150 h 882650"/>
              <a:gd name="connsiteX12" fmla="*/ 590550 w 8337550"/>
              <a:gd name="connsiteY12" fmla="*/ 31750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37550" h="882650">
                <a:moveTo>
                  <a:pt x="590550" y="317500"/>
                </a:moveTo>
                <a:lnTo>
                  <a:pt x="425450" y="165100"/>
                </a:lnTo>
                <a:lnTo>
                  <a:pt x="0" y="254000"/>
                </a:lnTo>
                <a:lnTo>
                  <a:pt x="44450" y="666750"/>
                </a:lnTo>
                <a:lnTo>
                  <a:pt x="336550" y="882650"/>
                </a:lnTo>
                <a:lnTo>
                  <a:pt x="704850" y="565150"/>
                </a:lnTo>
                <a:lnTo>
                  <a:pt x="7918450" y="539750"/>
                </a:lnTo>
                <a:lnTo>
                  <a:pt x="8096250" y="723900"/>
                </a:lnTo>
                <a:lnTo>
                  <a:pt x="8178800" y="577850"/>
                </a:lnTo>
                <a:lnTo>
                  <a:pt x="8337550" y="241300"/>
                </a:lnTo>
                <a:lnTo>
                  <a:pt x="8045450" y="0"/>
                </a:lnTo>
                <a:lnTo>
                  <a:pt x="7848600" y="311150"/>
                </a:lnTo>
                <a:lnTo>
                  <a:pt x="590550" y="3175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5860132" y="5383312"/>
            <a:ext cx="860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03">
            <a:extLst>
              <a:ext uri="{FF2B5EF4-FFF2-40B4-BE49-F238E27FC236}">
                <a16:creationId xmlns:a16="http://schemas.microsoft.com/office/drawing/2014/main" id="{99DDFD7A-04FB-4A82-B770-AC19B2570675}"/>
              </a:ext>
            </a:extLst>
          </p:cNvPr>
          <p:cNvGrpSpPr/>
          <p:nvPr/>
        </p:nvGrpSpPr>
        <p:grpSpPr>
          <a:xfrm>
            <a:off x="2807924" y="4469835"/>
            <a:ext cx="1723163" cy="1396833"/>
            <a:chOff x="2309528" y="4469879"/>
            <a:chExt cx="1723163" cy="1396833"/>
          </a:xfrm>
        </p:grpSpPr>
        <p:cxnSp>
          <p:nvCxnSpPr>
            <p:cNvPr id="19" name="Straight Arrow Connector 4">
              <a:extLst>
                <a:ext uri="{FF2B5EF4-FFF2-40B4-BE49-F238E27FC236}">
                  <a16:creationId xmlns:a16="http://schemas.microsoft.com/office/drawing/2014/main" id="{2BF80858-B0B5-43F1-810D-74D41CDE7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3798" y="4654545"/>
              <a:ext cx="11050" cy="706542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5">
              <a:extLst>
                <a:ext uri="{FF2B5EF4-FFF2-40B4-BE49-F238E27FC236}">
                  <a16:creationId xmlns:a16="http://schemas.microsoft.com/office/drawing/2014/main" id="{E5F1016B-F8E5-4633-A114-37383DB9B03F}"/>
                </a:ext>
              </a:extLst>
            </p:cNvPr>
            <p:cNvCxnSpPr>
              <a:cxnSpLocks/>
            </p:cNvCxnSpPr>
            <p:nvPr/>
          </p:nvCxnSpPr>
          <p:spPr>
            <a:xfrm>
              <a:off x="2580415" y="5375102"/>
              <a:ext cx="795302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6">
              <a:extLst>
                <a:ext uri="{FF2B5EF4-FFF2-40B4-BE49-F238E27FC236}">
                  <a16:creationId xmlns:a16="http://schemas.microsoft.com/office/drawing/2014/main" id="{328E6B06-8935-47F4-98E0-065853C77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849" y="4811499"/>
              <a:ext cx="540598" cy="563603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89D4E1FF-1905-419F-84FD-2654202235B0}"/>
                </a:ext>
              </a:extLst>
            </p:cNvPr>
            <p:cNvSpPr txBox="1"/>
            <p:nvPr/>
          </p:nvSpPr>
          <p:spPr>
            <a:xfrm>
              <a:off x="2362323" y="5497380"/>
              <a:ext cx="892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i="1" dirty="0" err="1" smtClean="0">
                  <a:solidFill>
                    <a:schemeClr val="accent2"/>
                  </a:solidFill>
                </a:rPr>
                <a:t>Fibula</a:t>
              </a:r>
              <a:endParaRPr lang="en-CA" b="1" i="1" dirty="0">
                <a:solidFill>
                  <a:schemeClr val="accent2"/>
                </a:solidFill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ED54DD2-8B22-4BEC-BE32-A5D48A03E50B}"/>
                </a:ext>
              </a:extLst>
            </p:cNvPr>
            <p:cNvSpPr txBox="1"/>
            <p:nvPr/>
          </p:nvSpPr>
          <p:spPr>
            <a:xfrm>
              <a:off x="3140507" y="4964733"/>
              <a:ext cx="892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</a:rPr>
                <a:t>z</a:t>
              </a:r>
              <a:endParaRPr lang="en-CA" b="1" i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B967C052-BC97-4706-B318-230369DB1023}"/>
                </a:ext>
              </a:extLst>
            </p:cNvPr>
            <p:cNvSpPr txBox="1"/>
            <p:nvPr/>
          </p:nvSpPr>
          <p:spPr>
            <a:xfrm>
              <a:off x="2309528" y="4469879"/>
              <a:ext cx="892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</a:rPr>
                <a:t>y</a:t>
              </a:r>
              <a:endParaRPr lang="en-CA" b="1" i="1" dirty="0">
                <a:solidFill>
                  <a:schemeClr val="accent2"/>
                </a:solidFill>
              </a:endParaRPr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2928FB2F-3B8B-4CBE-8A99-A3DF8CD84CA3}"/>
                </a:ext>
              </a:extLst>
            </p:cNvPr>
            <p:cNvSpPr txBox="1"/>
            <p:nvPr/>
          </p:nvSpPr>
          <p:spPr>
            <a:xfrm>
              <a:off x="2922992" y="4470412"/>
              <a:ext cx="892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</a:rPr>
                <a:t>x</a:t>
              </a:r>
              <a:endParaRPr lang="en-CA" b="1" i="1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26" name="Straight Connector 3">
            <a:extLst>
              <a:ext uri="{FF2B5EF4-FFF2-40B4-BE49-F238E27FC236}">
                <a16:creationId xmlns:a16="http://schemas.microsoft.com/office/drawing/2014/main" id="{80E2592D-6056-498A-90D6-048C1599AC70}"/>
              </a:ext>
            </a:extLst>
          </p:cNvPr>
          <p:cNvCxnSpPr>
            <a:cxnSpLocks/>
          </p:cNvCxnSpPr>
          <p:nvPr/>
        </p:nvCxnSpPr>
        <p:spPr>
          <a:xfrm flipH="1">
            <a:off x="4856846" y="1771824"/>
            <a:ext cx="550349" cy="49832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1">
            <a:extLst>
              <a:ext uri="{FF2B5EF4-FFF2-40B4-BE49-F238E27FC236}">
                <a16:creationId xmlns:a16="http://schemas.microsoft.com/office/drawing/2014/main" id="{28983F3B-E13D-48CA-A54C-2191070BE4B8}"/>
              </a:ext>
            </a:extLst>
          </p:cNvPr>
          <p:cNvSpPr txBox="1"/>
          <p:nvPr/>
        </p:nvSpPr>
        <p:spPr>
          <a:xfrm>
            <a:off x="4515832" y="1664996"/>
            <a:ext cx="92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 smtClean="0">
                <a:solidFill>
                  <a:srgbClr val="FFC000"/>
                </a:solidFill>
              </a:rPr>
              <a:t>Mandibular</a:t>
            </a:r>
          </a:p>
          <a:p>
            <a:r>
              <a:rPr lang="es-MX" sz="900" b="1" dirty="0" err="1" smtClean="0">
                <a:solidFill>
                  <a:srgbClr val="FFC000"/>
                </a:solidFill>
              </a:rPr>
              <a:t>Plane</a:t>
            </a:r>
            <a:r>
              <a:rPr lang="es-MX" sz="900" b="1" dirty="0" smtClean="0">
                <a:solidFill>
                  <a:srgbClr val="FFC000"/>
                </a:solidFill>
              </a:rPr>
              <a:t> 0</a:t>
            </a:r>
            <a:endParaRPr lang="en-CA" sz="900" b="1" dirty="0">
              <a:solidFill>
                <a:srgbClr val="FFC000"/>
              </a:solidFill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B7F75750-FCD3-40D6-8032-B7D7565A8076}"/>
              </a:ext>
            </a:extLst>
          </p:cNvPr>
          <p:cNvSpPr txBox="1"/>
          <p:nvPr/>
        </p:nvSpPr>
        <p:spPr>
          <a:xfrm>
            <a:off x="4936340" y="2211219"/>
            <a:ext cx="89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FF0000"/>
                </a:solidFill>
              </a:rPr>
              <a:t>Mandibular</a:t>
            </a:r>
          </a:p>
          <a:p>
            <a:r>
              <a:rPr lang="en-US" sz="900" b="1" dirty="0" smtClean="0">
                <a:solidFill>
                  <a:srgbClr val="FF0000"/>
                </a:solidFill>
              </a:rPr>
              <a:t>Line 0</a:t>
            </a:r>
            <a:endParaRPr lang="en-CA" sz="900" b="1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A792E8E4-082E-4A2D-A62E-568743E178F8}"/>
              </a:ext>
            </a:extLst>
          </p:cNvPr>
          <p:cNvCxnSpPr>
            <a:cxnSpLocks/>
          </p:cNvCxnSpPr>
          <p:nvPr/>
        </p:nvCxnSpPr>
        <p:spPr>
          <a:xfrm flipH="1">
            <a:off x="6253023" y="2365059"/>
            <a:ext cx="206274" cy="84137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7">
            <a:extLst>
              <a:ext uri="{FF2B5EF4-FFF2-40B4-BE49-F238E27FC236}">
                <a16:creationId xmlns:a16="http://schemas.microsoft.com/office/drawing/2014/main" id="{E7386485-BB09-45DC-BA8B-6B49A5213A33}"/>
              </a:ext>
            </a:extLst>
          </p:cNvPr>
          <p:cNvSpPr txBox="1"/>
          <p:nvPr/>
        </p:nvSpPr>
        <p:spPr>
          <a:xfrm>
            <a:off x="5534627" y="2987640"/>
            <a:ext cx="83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 smtClean="0">
                <a:solidFill>
                  <a:schemeClr val="accent6">
                    <a:lumMod val="75000"/>
                  </a:schemeClr>
                </a:solidFill>
              </a:rPr>
              <a:t>Mandibular</a:t>
            </a:r>
          </a:p>
          <a:p>
            <a:r>
              <a:rPr lang="es-MX" sz="900" b="1" dirty="0" err="1" smtClean="0">
                <a:solidFill>
                  <a:schemeClr val="accent6">
                    <a:lumMod val="75000"/>
                  </a:schemeClr>
                </a:solidFill>
              </a:rPr>
              <a:t>Plane</a:t>
            </a:r>
            <a:r>
              <a:rPr lang="es-MX" sz="900" b="1" dirty="0" smtClean="0">
                <a:solidFill>
                  <a:schemeClr val="accent6">
                    <a:lumMod val="75000"/>
                  </a:schemeClr>
                </a:solidFill>
              </a:rPr>
              <a:t> 1</a:t>
            </a: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CE2B0556-1863-4227-94C4-E6D3C4CF538A}"/>
              </a:ext>
            </a:extLst>
          </p:cNvPr>
          <p:cNvSpPr txBox="1"/>
          <p:nvPr/>
        </p:nvSpPr>
        <p:spPr>
          <a:xfrm>
            <a:off x="6823076" y="2414678"/>
            <a:ext cx="87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accent1">
                    <a:lumMod val="75000"/>
                  </a:schemeClr>
                </a:solidFill>
              </a:rPr>
              <a:t>Mandibular</a:t>
            </a:r>
          </a:p>
          <a:p>
            <a:r>
              <a:rPr lang="en-US" sz="900" b="1" dirty="0" smtClean="0">
                <a:solidFill>
                  <a:schemeClr val="accent1">
                    <a:lumMod val="75000"/>
                  </a:schemeClr>
                </a:solidFill>
              </a:rPr>
              <a:t>Line 1</a:t>
            </a:r>
          </a:p>
        </p:txBody>
      </p:sp>
      <p:cxnSp>
        <p:nvCxnSpPr>
          <p:cNvPr id="32" name="Straight Connector 23">
            <a:extLst>
              <a:ext uri="{FF2B5EF4-FFF2-40B4-BE49-F238E27FC236}">
                <a16:creationId xmlns:a16="http://schemas.microsoft.com/office/drawing/2014/main" id="{08857EB2-E834-4F5E-BAFD-6462C611AC6A}"/>
              </a:ext>
            </a:extLst>
          </p:cNvPr>
          <p:cNvCxnSpPr>
            <a:cxnSpLocks/>
          </p:cNvCxnSpPr>
          <p:nvPr/>
        </p:nvCxnSpPr>
        <p:spPr>
          <a:xfrm>
            <a:off x="7701447" y="2438703"/>
            <a:ext cx="384404" cy="69408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24">
            <a:extLst>
              <a:ext uri="{FF2B5EF4-FFF2-40B4-BE49-F238E27FC236}">
                <a16:creationId xmlns:a16="http://schemas.microsoft.com/office/drawing/2014/main" id="{9AB4286B-78C3-4505-8343-5C30F2A5B5CF}"/>
              </a:ext>
            </a:extLst>
          </p:cNvPr>
          <p:cNvSpPr txBox="1"/>
          <p:nvPr/>
        </p:nvSpPr>
        <p:spPr>
          <a:xfrm>
            <a:off x="7895478" y="2430697"/>
            <a:ext cx="88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7030A0"/>
                </a:solidFill>
              </a:rPr>
              <a:t>Mandibular</a:t>
            </a:r>
          </a:p>
          <a:p>
            <a:r>
              <a:rPr lang="en-US" sz="900" b="1" dirty="0" smtClean="0">
                <a:solidFill>
                  <a:srgbClr val="7030A0"/>
                </a:solidFill>
              </a:rPr>
              <a:t>Plane 2</a:t>
            </a:r>
          </a:p>
        </p:txBody>
      </p:sp>
      <p:cxnSp>
        <p:nvCxnSpPr>
          <p:cNvPr id="34" name="Straight Connector 32">
            <a:extLst>
              <a:ext uri="{FF2B5EF4-FFF2-40B4-BE49-F238E27FC236}">
                <a16:creationId xmlns:a16="http://schemas.microsoft.com/office/drawing/2014/main" id="{4F558D91-6602-4DC8-95FF-44BCF25B45BF}"/>
              </a:ext>
            </a:extLst>
          </p:cNvPr>
          <p:cNvCxnSpPr>
            <a:cxnSpLocks/>
          </p:cNvCxnSpPr>
          <p:nvPr/>
        </p:nvCxnSpPr>
        <p:spPr>
          <a:xfrm flipV="1">
            <a:off x="4428251" y="135085"/>
            <a:ext cx="2785730" cy="2525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287572B8-ADCE-42FB-9BF0-45AE68CFBA61}"/>
              </a:ext>
            </a:extLst>
          </p:cNvPr>
          <p:cNvCxnSpPr>
            <a:cxnSpLocks/>
          </p:cNvCxnSpPr>
          <p:nvPr/>
        </p:nvCxnSpPr>
        <p:spPr>
          <a:xfrm flipV="1">
            <a:off x="6155697" y="135085"/>
            <a:ext cx="880103" cy="3391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9">
            <a:extLst>
              <a:ext uri="{FF2B5EF4-FFF2-40B4-BE49-F238E27FC236}">
                <a16:creationId xmlns:a16="http://schemas.microsoft.com/office/drawing/2014/main" id="{7EFFC68C-F1F4-4239-A372-0A37EA1E2D73}"/>
              </a:ext>
            </a:extLst>
          </p:cNvPr>
          <p:cNvCxnSpPr>
            <a:cxnSpLocks/>
          </p:cNvCxnSpPr>
          <p:nvPr/>
        </p:nvCxnSpPr>
        <p:spPr>
          <a:xfrm flipH="1" flipV="1">
            <a:off x="6503084" y="304531"/>
            <a:ext cx="1764386" cy="3147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44">
            <a:extLst>
              <a:ext uri="{FF2B5EF4-FFF2-40B4-BE49-F238E27FC236}">
                <a16:creationId xmlns:a16="http://schemas.microsoft.com/office/drawing/2014/main" id="{6476D160-6103-4288-9F59-5BA701B244A8}"/>
              </a:ext>
            </a:extLst>
          </p:cNvPr>
          <p:cNvSpPr/>
          <p:nvPr/>
        </p:nvSpPr>
        <p:spPr>
          <a:xfrm>
            <a:off x="6778046" y="533131"/>
            <a:ext cx="122275" cy="131036"/>
          </a:xfrm>
          <a:custGeom>
            <a:avLst/>
            <a:gdLst>
              <a:gd name="connsiteX0" fmla="*/ 0 w 122275"/>
              <a:gd name="connsiteY0" fmla="*/ 0 h 131036"/>
              <a:gd name="connsiteX1" fmla="*/ 21265 w 122275"/>
              <a:gd name="connsiteY1" fmla="*/ 122274 h 131036"/>
              <a:gd name="connsiteX2" fmla="*/ 122275 w 122275"/>
              <a:gd name="connsiteY2" fmla="*/ 111642 h 13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75" h="131036">
                <a:moveTo>
                  <a:pt x="0" y="0"/>
                </a:moveTo>
                <a:cubicBezTo>
                  <a:pt x="443" y="51833"/>
                  <a:pt x="886" y="103667"/>
                  <a:pt x="21265" y="122274"/>
                </a:cubicBezTo>
                <a:cubicBezTo>
                  <a:pt x="41644" y="140881"/>
                  <a:pt x="81959" y="126261"/>
                  <a:pt x="122275" y="1116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Freeform: Shape 45">
            <a:extLst>
              <a:ext uri="{FF2B5EF4-FFF2-40B4-BE49-F238E27FC236}">
                <a16:creationId xmlns:a16="http://schemas.microsoft.com/office/drawing/2014/main" id="{9B10CEC7-5C6E-45B4-B05C-6DD8DDDDB274}"/>
              </a:ext>
            </a:extLst>
          </p:cNvPr>
          <p:cNvSpPr/>
          <p:nvPr/>
        </p:nvSpPr>
        <p:spPr>
          <a:xfrm>
            <a:off x="6746148" y="1224247"/>
            <a:ext cx="281763" cy="127680"/>
          </a:xfrm>
          <a:custGeom>
            <a:avLst/>
            <a:gdLst>
              <a:gd name="connsiteX0" fmla="*/ 0 w 281763"/>
              <a:gd name="connsiteY0" fmla="*/ 0 h 127680"/>
              <a:gd name="connsiteX1" fmla="*/ 122275 w 281763"/>
              <a:gd name="connsiteY1" fmla="*/ 127591 h 127680"/>
              <a:gd name="connsiteX2" fmla="*/ 281763 w 281763"/>
              <a:gd name="connsiteY2" fmla="*/ 15949 h 12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763" h="127680">
                <a:moveTo>
                  <a:pt x="0" y="0"/>
                </a:moveTo>
                <a:cubicBezTo>
                  <a:pt x="37657" y="62466"/>
                  <a:pt x="75315" y="124933"/>
                  <a:pt x="122275" y="127591"/>
                </a:cubicBezTo>
                <a:cubicBezTo>
                  <a:pt x="169235" y="130249"/>
                  <a:pt x="225499" y="73099"/>
                  <a:pt x="281763" y="15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DE96B21B-13B4-4451-A2B3-2E1CA1448390}"/>
              </a:ext>
            </a:extLst>
          </p:cNvPr>
          <p:cNvSpPr txBox="1"/>
          <p:nvPr/>
        </p:nvSpPr>
        <p:spPr>
          <a:xfrm>
            <a:off x="6741823" y="255357"/>
            <a:ext cx="8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 smtClean="0">
                <a:solidFill>
                  <a:srgbClr val="FF0000"/>
                </a:solidFill>
              </a:rPr>
              <a:t>Segment angle 0</a:t>
            </a:r>
            <a:endParaRPr lang="en-CA" sz="900" b="1" dirty="0">
              <a:solidFill>
                <a:srgbClr val="FF0000"/>
              </a:solidFill>
            </a:endParaRPr>
          </a:p>
        </p:txBody>
      </p:sp>
      <p:sp>
        <p:nvSpPr>
          <p:cNvPr id="40" name="TextBox 49">
            <a:extLst>
              <a:ext uri="{FF2B5EF4-FFF2-40B4-BE49-F238E27FC236}">
                <a16:creationId xmlns:a16="http://schemas.microsoft.com/office/drawing/2014/main" id="{CF1E57D6-C436-4F24-B96B-BEBB19A4AD74}"/>
              </a:ext>
            </a:extLst>
          </p:cNvPr>
          <p:cNvSpPr txBox="1"/>
          <p:nvPr/>
        </p:nvSpPr>
        <p:spPr>
          <a:xfrm>
            <a:off x="6801333" y="871016"/>
            <a:ext cx="1033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 smtClean="0">
                <a:solidFill>
                  <a:schemeClr val="accent1">
                    <a:lumMod val="75000"/>
                  </a:schemeClr>
                </a:solidFill>
              </a:rPr>
              <a:t>Segment angle 1</a:t>
            </a:r>
            <a:endParaRPr lang="en-CA" sz="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1" name="Straight Connector 51">
            <a:extLst>
              <a:ext uri="{FF2B5EF4-FFF2-40B4-BE49-F238E27FC236}">
                <a16:creationId xmlns:a16="http://schemas.microsoft.com/office/drawing/2014/main" id="{C5B25F33-631C-488A-A770-14001A7697A3}"/>
              </a:ext>
            </a:extLst>
          </p:cNvPr>
          <p:cNvCxnSpPr>
            <a:cxnSpLocks/>
          </p:cNvCxnSpPr>
          <p:nvPr/>
        </p:nvCxnSpPr>
        <p:spPr>
          <a:xfrm flipH="1">
            <a:off x="4583446" y="4970215"/>
            <a:ext cx="223545" cy="89645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2">
            <a:extLst>
              <a:ext uri="{FF2B5EF4-FFF2-40B4-BE49-F238E27FC236}">
                <a16:creationId xmlns:a16="http://schemas.microsoft.com/office/drawing/2014/main" id="{D8A60494-D658-4CD4-8A1A-FBE66E3C4DCE}"/>
              </a:ext>
            </a:extLst>
          </p:cNvPr>
          <p:cNvSpPr txBox="1"/>
          <p:nvPr/>
        </p:nvSpPr>
        <p:spPr>
          <a:xfrm>
            <a:off x="3714891" y="5750490"/>
            <a:ext cx="10252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FFC000"/>
                </a:solidFill>
              </a:rPr>
              <a:t>Fibula Plane 0A</a:t>
            </a:r>
          </a:p>
        </p:txBody>
      </p:sp>
      <p:sp>
        <p:nvSpPr>
          <p:cNvPr id="43" name="TextBox 54">
            <a:extLst>
              <a:ext uri="{FF2B5EF4-FFF2-40B4-BE49-F238E27FC236}">
                <a16:creationId xmlns:a16="http://schemas.microsoft.com/office/drawing/2014/main" id="{3AF7731B-7E2C-4544-A4D6-CE928DE01681}"/>
              </a:ext>
            </a:extLst>
          </p:cNvPr>
          <p:cNvSpPr txBox="1"/>
          <p:nvPr/>
        </p:nvSpPr>
        <p:spPr>
          <a:xfrm>
            <a:off x="4643753" y="5352513"/>
            <a:ext cx="90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FF0000"/>
                </a:solidFill>
              </a:rPr>
              <a:t>Bone Segment0</a:t>
            </a:r>
            <a:endParaRPr lang="en-CA" sz="900" b="1" dirty="0">
              <a:solidFill>
                <a:srgbClr val="FF0000"/>
              </a:solidFill>
            </a:endParaRPr>
          </a:p>
        </p:txBody>
      </p:sp>
      <p:cxnSp>
        <p:nvCxnSpPr>
          <p:cNvPr id="44" name="Straight Connector 55">
            <a:extLst>
              <a:ext uri="{FF2B5EF4-FFF2-40B4-BE49-F238E27FC236}">
                <a16:creationId xmlns:a16="http://schemas.microsoft.com/office/drawing/2014/main" id="{83CEF783-A0B7-4535-BA2C-A703357178FE}"/>
              </a:ext>
            </a:extLst>
          </p:cNvPr>
          <p:cNvCxnSpPr>
            <a:cxnSpLocks/>
          </p:cNvCxnSpPr>
          <p:nvPr/>
        </p:nvCxnSpPr>
        <p:spPr>
          <a:xfrm>
            <a:off x="5696012" y="5023032"/>
            <a:ext cx="378661" cy="80719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6">
            <a:extLst>
              <a:ext uri="{FF2B5EF4-FFF2-40B4-BE49-F238E27FC236}">
                <a16:creationId xmlns:a16="http://schemas.microsoft.com/office/drawing/2014/main" id="{29FA3244-F0C9-47A4-AAAC-48355744AC93}"/>
              </a:ext>
            </a:extLst>
          </p:cNvPr>
          <p:cNvSpPr txBox="1"/>
          <p:nvPr/>
        </p:nvSpPr>
        <p:spPr>
          <a:xfrm>
            <a:off x="5760804" y="4855365"/>
            <a:ext cx="9455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accent6">
                    <a:lumMod val="75000"/>
                  </a:schemeClr>
                </a:solidFill>
              </a:rPr>
              <a:t>Fibula Plane 0B</a:t>
            </a:r>
            <a:endParaRPr lang="en-CA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6" name="TextBox 58">
            <a:extLst>
              <a:ext uri="{FF2B5EF4-FFF2-40B4-BE49-F238E27FC236}">
                <a16:creationId xmlns:a16="http://schemas.microsoft.com/office/drawing/2014/main" id="{89183E0C-17BE-494F-86B9-3EEDE1E0BB16}"/>
              </a:ext>
            </a:extLst>
          </p:cNvPr>
          <p:cNvSpPr txBox="1"/>
          <p:nvPr/>
        </p:nvSpPr>
        <p:spPr>
          <a:xfrm>
            <a:off x="7179392" y="5430069"/>
            <a:ext cx="736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accent1">
                    <a:lumMod val="75000"/>
                  </a:schemeClr>
                </a:solidFill>
              </a:rPr>
              <a:t>Bone Segment1</a:t>
            </a:r>
          </a:p>
        </p:txBody>
      </p:sp>
      <p:cxnSp>
        <p:nvCxnSpPr>
          <p:cNvPr id="47" name="Straight Connector 59">
            <a:extLst>
              <a:ext uri="{FF2B5EF4-FFF2-40B4-BE49-F238E27FC236}">
                <a16:creationId xmlns:a16="http://schemas.microsoft.com/office/drawing/2014/main" id="{4A177D1F-83B3-4117-994E-A9824EAB5ABD}"/>
              </a:ext>
            </a:extLst>
          </p:cNvPr>
          <p:cNvCxnSpPr>
            <a:cxnSpLocks/>
          </p:cNvCxnSpPr>
          <p:nvPr/>
        </p:nvCxnSpPr>
        <p:spPr>
          <a:xfrm>
            <a:off x="8158427" y="5016692"/>
            <a:ext cx="293689" cy="80719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60">
            <a:extLst>
              <a:ext uri="{FF2B5EF4-FFF2-40B4-BE49-F238E27FC236}">
                <a16:creationId xmlns:a16="http://schemas.microsoft.com/office/drawing/2014/main" id="{C778BC96-DB62-43AD-A3F9-338E8054C93B}"/>
              </a:ext>
            </a:extLst>
          </p:cNvPr>
          <p:cNvSpPr txBox="1"/>
          <p:nvPr/>
        </p:nvSpPr>
        <p:spPr>
          <a:xfrm>
            <a:off x="8456214" y="5684817"/>
            <a:ext cx="9918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7030A0"/>
                </a:solidFill>
              </a:rPr>
              <a:t>Fibula Plane 1B</a:t>
            </a:r>
          </a:p>
        </p:txBody>
      </p:sp>
      <p:cxnSp>
        <p:nvCxnSpPr>
          <p:cNvPr id="49" name="Straight Connector 61">
            <a:extLst>
              <a:ext uri="{FF2B5EF4-FFF2-40B4-BE49-F238E27FC236}">
                <a16:creationId xmlns:a16="http://schemas.microsoft.com/office/drawing/2014/main" id="{02DEB398-0306-4FCC-8C1D-6458AC1FE98F}"/>
              </a:ext>
            </a:extLst>
          </p:cNvPr>
          <p:cNvCxnSpPr>
            <a:cxnSpLocks/>
          </p:cNvCxnSpPr>
          <p:nvPr/>
        </p:nvCxnSpPr>
        <p:spPr>
          <a:xfrm flipV="1">
            <a:off x="6371243" y="3113356"/>
            <a:ext cx="1130902" cy="3272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62">
            <a:extLst>
              <a:ext uri="{FF2B5EF4-FFF2-40B4-BE49-F238E27FC236}">
                <a16:creationId xmlns:a16="http://schemas.microsoft.com/office/drawing/2014/main" id="{E121FA9D-30F2-4202-9C6D-2576443F25C5}"/>
              </a:ext>
            </a:extLst>
          </p:cNvPr>
          <p:cNvCxnSpPr>
            <a:cxnSpLocks/>
          </p:cNvCxnSpPr>
          <p:nvPr/>
        </p:nvCxnSpPr>
        <p:spPr>
          <a:xfrm flipH="1" flipV="1">
            <a:off x="7453957" y="3121180"/>
            <a:ext cx="1306848" cy="3512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63">
            <a:extLst>
              <a:ext uri="{FF2B5EF4-FFF2-40B4-BE49-F238E27FC236}">
                <a16:creationId xmlns:a16="http://schemas.microsoft.com/office/drawing/2014/main" id="{542B7110-DB5F-4D51-A7F3-CA4F4E205241}"/>
              </a:ext>
            </a:extLst>
          </p:cNvPr>
          <p:cNvSpPr/>
          <p:nvPr/>
        </p:nvSpPr>
        <p:spPr>
          <a:xfrm>
            <a:off x="5060786" y="3996677"/>
            <a:ext cx="154025" cy="107997"/>
          </a:xfrm>
          <a:custGeom>
            <a:avLst/>
            <a:gdLst>
              <a:gd name="connsiteX0" fmla="*/ 0 w 122275"/>
              <a:gd name="connsiteY0" fmla="*/ 0 h 131036"/>
              <a:gd name="connsiteX1" fmla="*/ 21265 w 122275"/>
              <a:gd name="connsiteY1" fmla="*/ 122274 h 131036"/>
              <a:gd name="connsiteX2" fmla="*/ 122275 w 122275"/>
              <a:gd name="connsiteY2" fmla="*/ 111642 h 131036"/>
              <a:gd name="connsiteX0" fmla="*/ 0 w 154025"/>
              <a:gd name="connsiteY0" fmla="*/ 34408 h 158179"/>
              <a:gd name="connsiteX1" fmla="*/ 21265 w 154025"/>
              <a:gd name="connsiteY1" fmla="*/ 156682 h 158179"/>
              <a:gd name="connsiteX2" fmla="*/ 154025 w 154025"/>
              <a:gd name="connsiteY2" fmla="*/ 0 h 158179"/>
              <a:gd name="connsiteX0" fmla="*/ 0 w 154025"/>
              <a:gd name="connsiteY0" fmla="*/ 34408 h 107997"/>
              <a:gd name="connsiteX1" fmla="*/ 91115 w 154025"/>
              <a:gd name="connsiteY1" fmla="*/ 105882 h 107997"/>
              <a:gd name="connsiteX2" fmla="*/ 154025 w 154025"/>
              <a:gd name="connsiteY2" fmla="*/ 0 h 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025" h="107997">
                <a:moveTo>
                  <a:pt x="0" y="34408"/>
                </a:moveTo>
                <a:cubicBezTo>
                  <a:pt x="443" y="86241"/>
                  <a:pt x="70736" y="87275"/>
                  <a:pt x="91115" y="105882"/>
                </a:cubicBezTo>
                <a:cubicBezTo>
                  <a:pt x="111494" y="124489"/>
                  <a:pt x="113709" y="14619"/>
                  <a:pt x="15402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2" name="Freeform: Shape 64">
            <a:extLst>
              <a:ext uri="{FF2B5EF4-FFF2-40B4-BE49-F238E27FC236}">
                <a16:creationId xmlns:a16="http://schemas.microsoft.com/office/drawing/2014/main" id="{04C20D41-E4E0-4354-AEEA-7795EA19490E}"/>
              </a:ext>
            </a:extLst>
          </p:cNvPr>
          <p:cNvSpPr/>
          <p:nvPr/>
        </p:nvSpPr>
        <p:spPr>
          <a:xfrm>
            <a:off x="7336562" y="3592159"/>
            <a:ext cx="281763" cy="127680"/>
          </a:xfrm>
          <a:custGeom>
            <a:avLst/>
            <a:gdLst>
              <a:gd name="connsiteX0" fmla="*/ 0 w 281763"/>
              <a:gd name="connsiteY0" fmla="*/ 0 h 127680"/>
              <a:gd name="connsiteX1" fmla="*/ 122275 w 281763"/>
              <a:gd name="connsiteY1" fmla="*/ 127591 h 127680"/>
              <a:gd name="connsiteX2" fmla="*/ 281763 w 281763"/>
              <a:gd name="connsiteY2" fmla="*/ 15949 h 12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763" h="127680">
                <a:moveTo>
                  <a:pt x="0" y="0"/>
                </a:moveTo>
                <a:cubicBezTo>
                  <a:pt x="37657" y="62466"/>
                  <a:pt x="75315" y="124933"/>
                  <a:pt x="122275" y="127591"/>
                </a:cubicBezTo>
                <a:cubicBezTo>
                  <a:pt x="169235" y="130249"/>
                  <a:pt x="225499" y="73099"/>
                  <a:pt x="281763" y="15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3" name="Straight Connector 69">
            <a:extLst>
              <a:ext uri="{FF2B5EF4-FFF2-40B4-BE49-F238E27FC236}">
                <a16:creationId xmlns:a16="http://schemas.microsoft.com/office/drawing/2014/main" id="{46890B01-2683-4DE1-917A-B6CA8B22AEA1}"/>
              </a:ext>
            </a:extLst>
          </p:cNvPr>
          <p:cNvCxnSpPr>
            <a:cxnSpLocks/>
          </p:cNvCxnSpPr>
          <p:nvPr/>
        </p:nvCxnSpPr>
        <p:spPr>
          <a:xfrm flipH="1">
            <a:off x="6543740" y="4963875"/>
            <a:ext cx="309966" cy="93328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85">
            <a:extLst>
              <a:ext uri="{FF2B5EF4-FFF2-40B4-BE49-F238E27FC236}">
                <a16:creationId xmlns:a16="http://schemas.microsoft.com/office/drawing/2014/main" id="{4FBE0F25-6558-4D05-A92F-E115372B45E0}"/>
              </a:ext>
            </a:extLst>
          </p:cNvPr>
          <p:cNvCxnSpPr>
            <a:cxnSpLocks/>
          </p:cNvCxnSpPr>
          <p:nvPr/>
        </p:nvCxnSpPr>
        <p:spPr>
          <a:xfrm flipV="1">
            <a:off x="4477985" y="3451768"/>
            <a:ext cx="715315" cy="2780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87">
            <a:extLst>
              <a:ext uri="{FF2B5EF4-FFF2-40B4-BE49-F238E27FC236}">
                <a16:creationId xmlns:a16="http://schemas.microsoft.com/office/drawing/2014/main" id="{63DF2615-BDCB-4E03-9938-A86F50A2D9FB}"/>
              </a:ext>
            </a:extLst>
          </p:cNvPr>
          <p:cNvCxnSpPr>
            <a:cxnSpLocks/>
          </p:cNvCxnSpPr>
          <p:nvPr/>
        </p:nvCxnSpPr>
        <p:spPr>
          <a:xfrm flipH="1" flipV="1">
            <a:off x="5022113" y="3576386"/>
            <a:ext cx="1395533" cy="2972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93">
            <a:extLst>
              <a:ext uri="{FF2B5EF4-FFF2-40B4-BE49-F238E27FC236}">
                <a16:creationId xmlns:a16="http://schemas.microsoft.com/office/drawing/2014/main" id="{F45F5CA0-2603-4DD0-8AD5-226D4F22C649}"/>
              </a:ext>
            </a:extLst>
          </p:cNvPr>
          <p:cNvSpPr txBox="1"/>
          <p:nvPr/>
        </p:nvSpPr>
        <p:spPr>
          <a:xfrm>
            <a:off x="6856077" y="4736284"/>
            <a:ext cx="74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accent6">
                    <a:lumMod val="75000"/>
                  </a:schemeClr>
                </a:solidFill>
              </a:rPr>
              <a:t>Fibula Plane 1A</a:t>
            </a:r>
            <a:endParaRPr lang="en-CA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7" name="TextBox 121">
            <a:extLst>
              <a:ext uri="{FF2B5EF4-FFF2-40B4-BE49-F238E27FC236}">
                <a16:creationId xmlns:a16="http://schemas.microsoft.com/office/drawing/2014/main" id="{D4C9D527-4D57-4714-AC9A-80811DEB6CE7}"/>
              </a:ext>
            </a:extLst>
          </p:cNvPr>
          <p:cNvSpPr txBox="1"/>
          <p:nvPr/>
        </p:nvSpPr>
        <p:spPr>
          <a:xfrm>
            <a:off x="5837748" y="2414392"/>
            <a:ext cx="20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z</a:t>
            </a:r>
            <a:endParaRPr lang="en-CA" b="1" i="1" dirty="0">
              <a:solidFill>
                <a:srgbClr val="7030A0"/>
              </a:solidFill>
            </a:endParaRPr>
          </a:p>
        </p:txBody>
      </p:sp>
      <p:sp>
        <p:nvSpPr>
          <p:cNvPr id="58" name="TextBox 122">
            <a:extLst>
              <a:ext uri="{FF2B5EF4-FFF2-40B4-BE49-F238E27FC236}">
                <a16:creationId xmlns:a16="http://schemas.microsoft.com/office/drawing/2014/main" id="{EF0B52AD-218E-4C03-8ED3-90B140F96951}"/>
              </a:ext>
            </a:extLst>
          </p:cNvPr>
          <p:cNvSpPr txBox="1"/>
          <p:nvPr/>
        </p:nvSpPr>
        <p:spPr>
          <a:xfrm>
            <a:off x="5722252" y="1770386"/>
            <a:ext cx="22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y</a:t>
            </a:r>
            <a:endParaRPr lang="en-CA" b="1" i="1" dirty="0">
              <a:solidFill>
                <a:srgbClr val="7030A0"/>
              </a:solidFill>
            </a:endParaRPr>
          </a:p>
        </p:txBody>
      </p:sp>
      <p:sp>
        <p:nvSpPr>
          <p:cNvPr id="59" name="TextBox 123">
            <a:extLst>
              <a:ext uri="{FF2B5EF4-FFF2-40B4-BE49-F238E27FC236}">
                <a16:creationId xmlns:a16="http://schemas.microsoft.com/office/drawing/2014/main" id="{70229F0B-70DD-4C64-AABA-D33B6AB17DA9}"/>
              </a:ext>
            </a:extLst>
          </p:cNvPr>
          <p:cNvSpPr txBox="1"/>
          <p:nvPr/>
        </p:nvSpPr>
        <p:spPr>
          <a:xfrm>
            <a:off x="5965668" y="1801092"/>
            <a:ext cx="20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x</a:t>
            </a:r>
            <a:endParaRPr lang="en-CA" b="1" i="1" dirty="0">
              <a:solidFill>
                <a:srgbClr val="7030A0"/>
              </a:solidFill>
            </a:endParaRPr>
          </a:p>
        </p:txBody>
      </p:sp>
      <p:sp>
        <p:nvSpPr>
          <p:cNvPr id="60" name="TextBox 122">
            <a:extLst>
              <a:ext uri="{FF2B5EF4-FFF2-40B4-BE49-F238E27FC236}">
                <a16:creationId xmlns:a16="http://schemas.microsoft.com/office/drawing/2014/main" id="{EF0B52AD-218E-4C03-8ED3-90B140F96951}"/>
              </a:ext>
            </a:extLst>
          </p:cNvPr>
          <p:cNvSpPr txBox="1"/>
          <p:nvPr/>
        </p:nvSpPr>
        <p:spPr>
          <a:xfrm>
            <a:off x="5426256" y="1627028"/>
            <a:ext cx="1611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i="1" dirty="0" smtClean="0">
                <a:solidFill>
                  <a:srgbClr val="7030A0"/>
                </a:solidFill>
              </a:rPr>
              <a:t>MandibleFrame0</a:t>
            </a:r>
            <a:endParaRPr lang="en-CA" sz="1200" b="1" i="1" dirty="0">
              <a:solidFill>
                <a:srgbClr val="7030A0"/>
              </a:solidFill>
            </a:endParaRPr>
          </a:p>
        </p:txBody>
      </p:sp>
      <p:cxnSp>
        <p:nvCxnSpPr>
          <p:cNvPr id="61" name="Conector recto de flecha 60"/>
          <p:cNvCxnSpPr/>
          <p:nvPr/>
        </p:nvCxnSpPr>
        <p:spPr>
          <a:xfrm>
            <a:off x="5190788" y="1976065"/>
            <a:ext cx="1180455" cy="786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18">
            <a:extLst>
              <a:ext uri="{FF2B5EF4-FFF2-40B4-BE49-F238E27FC236}">
                <a16:creationId xmlns:a16="http://schemas.microsoft.com/office/drawing/2014/main" id="{FC98052C-FA17-4960-BC9F-16495541E170}"/>
              </a:ext>
            </a:extLst>
          </p:cNvPr>
          <p:cNvCxnSpPr>
            <a:cxnSpLocks/>
          </p:cNvCxnSpPr>
          <p:nvPr/>
        </p:nvCxnSpPr>
        <p:spPr>
          <a:xfrm>
            <a:off x="5769929" y="2373605"/>
            <a:ext cx="268748" cy="17181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/>
          <p:cNvCxnSpPr/>
          <p:nvPr/>
        </p:nvCxnSpPr>
        <p:spPr>
          <a:xfrm>
            <a:off x="4710203" y="5375058"/>
            <a:ext cx="1149929" cy="8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/>
          <p:cNvCxnSpPr/>
          <p:nvPr/>
        </p:nvCxnSpPr>
        <p:spPr>
          <a:xfrm>
            <a:off x="6382236" y="2762969"/>
            <a:ext cx="1509235" cy="33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/>
          <p:nvPr/>
        </p:nvCxnSpPr>
        <p:spPr>
          <a:xfrm>
            <a:off x="6720380" y="5385693"/>
            <a:ext cx="1584891" cy="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46">
            <a:extLst>
              <a:ext uri="{FF2B5EF4-FFF2-40B4-BE49-F238E27FC236}">
                <a16:creationId xmlns:a16="http://schemas.microsoft.com/office/drawing/2014/main" id="{DE96B21B-13B4-4451-A2B3-2E1CA1448390}"/>
              </a:ext>
            </a:extLst>
          </p:cNvPr>
          <p:cNvSpPr txBox="1"/>
          <p:nvPr/>
        </p:nvSpPr>
        <p:spPr>
          <a:xfrm>
            <a:off x="5084182" y="3555334"/>
            <a:ext cx="8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 smtClean="0">
                <a:solidFill>
                  <a:srgbClr val="FF0000"/>
                </a:solidFill>
              </a:rPr>
              <a:t>Segment angle 0</a:t>
            </a:r>
            <a:endParaRPr lang="en-CA" sz="900" b="1" dirty="0">
              <a:solidFill>
                <a:srgbClr val="FF0000"/>
              </a:solidFill>
            </a:endParaRPr>
          </a:p>
        </p:txBody>
      </p:sp>
      <p:sp>
        <p:nvSpPr>
          <p:cNvPr id="67" name="TextBox 49">
            <a:extLst>
              <a:ext uri="{FF2B5EF4-FFF2-40B4-BE49-F238E27FC236}">
                <a16:creationId xmlns:a16="http://schemas.microsoft.com/office/drawing/2014/main" id="{CF1E57D6-C436-4F24-B96B-BEBB19A4AD74}"/>
              </a:ext>
            </a:extLst>
          </p:cNvPr>
          <p:cNvSpPr txBox="1"/>
          <p:nvPr/>
        </p:nvSpPr>
        <p:spPr>
          <a:xfrm>
            <a:off x="7570923" y="3249269"/>
            <a:ext cx="94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 smtClean="0">
                <a:solidFill>
                  <a:schemeClr val="accent1">
                    <a:lumMod val="75000"/>
                  </a:schemeClr>
                </a:solidFill>
              </a:rPr>
              <a:t>Segment </a:t>
            </a:r>
          </a:p>
          <a:p>
            <a:r>
              <a:rPr lang="es-MX" sz="9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s-MX" sz="900" b="1" dirty="0" smtClean="0">
                <a:solidFill>
                  <a:schemeClr val="accent1">
                    <a:lumMod val="75000"/>
                  </a:schemeClr>
                </a:solidFill>
              </a:rPr>
              <a:t>ngle 1</a:t>
            </a:r>
            <a:endParaRPr lang="en-CA" sz="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" name="TextBox 56">
            <a:extLst>
              <a:ext uri="{FF2B5EF4-FFF2-40B4-BE49-F238E27FC236}">
                <a16:creationId xmlns:a16="http://schemas.microsoft.com/office/drawing/2014/main" id="{29FA3244-F0C9-47A4-AAAC-48355744AC93}"/>
              </a:ext>
            </a:extLst>
          </p:cNvPr>
          <p:cNvSpPr txBox="1"/>
          <p:nvPr/>
        </p:nvSpPr>
        <p:spPr>
          <a:xfrm>
            <a:off x="6142856" y="5186157"/>
            <a:ext cx="747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 smtClean="0"/>
              <a:t>d</a:t>
            </a:r>
            <a:endParaRPr lang="en-CA" sz="900" b="1" dirty="0"/>
          </a:p>
        </p:txBody>
      </p:sp>
      <p:cxnSp>
        <p:nvCxnSpPr>
          <p:cNvPr id="69" name="Straight Arrow Connector 117">
            <a:extLst>
              <a:ext uri="{FF2B5EF4-FFF2-40B4-BE49-F238E27FC236}">
                <a16:creationId xmlns:a16="http://schemas.microsoft.com/office/drawing/2014/main" id="{B81822DE-625D-4F1E-91D1-8BC5ABBA5B41}"/>
              </a:ext>
            </a:extLst>
          </p:cNvPr>
          <p:cNvCxnSpPr>
            <a:cxnSpLocks/>
          </p:cNvCxnSpPr>
          <p:nvPr/>
        </p:nvCxnSpPr>
        <p:spPr>
          <a:xfrm flipV="1">
            <a:off x="5773730" y="1955053"/>
            <a:ext cx="10136" cy="43079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119">
            <a:extLst>
              <a:ext uri="{FF2B5EF4-FFF2-40B4-BE49-F238E27FC236}">
                <a16:creationId xmlns:a16="http://schemas.microsoft.com/office/drawing/2014/main" id="{5BA44D8D-057F-4BEC-898B-87CAA2D783B4}"/>
              </a:ext>
            </a:extLst>
          </p:cNvPr>
          <p:cNvCxnSpPr>
            <a:cxnSpLocks/>
          </p:cNvCxnSpPr>
          <p:nvPr/>
        </p:nvCxnSpPr>
        <p:spPr>
          <a:xfrm flipV="1">
            <a:off x="5767735" y="2028846"/>
            <a:ext cx="270942" cy="3568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89">
            <a:extLst>
              <a:ext uri="{FF2B5EF4-FFF2-40B4-BE49-F238E27FC236}">
                <a16:creationId xmlns:a16="http://schemas.microsoft.com/office/drawing/2014/main" id="{937B5C93-1DE0-4B8B-95EA-3BDA3EC65898}"/>
              </a:ext>
            </a:extLst>
          </p:cNvPr>
          <p:cNvSpPr txBox="1"/>
          <p:nvPr/>
        </p:nvSpPr>
        <p:spPr>
          <a:xfrm>
            <a:off x="8364003" y="5018580"/>
            <a:ext cx="172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 err="1" smtClean="0"/>
              <a:t>FibulaLine</a:t>
            </a:r>
            <a:endParaRPr lang="en-CA" sz="1200" b="1" dirty="0"/>
          </a:p>
        </p:txBody>
      </p:sp>
      <p:sp>
        <p:nvSpPr>
          <p:cNvPr id="72" name="TextBox 89">
            <a:extLst>
              <a:ext uri="{FF2B5EF4-FFF2-40B4-BE49-F238E27FC236}">
                <a16:creationId xmlns:a16="http://schemas.microsoft.com/office/drawing/2014/main" id="{937B5C93-1DE0-4B8B-95EA-3BDA3EC65898}"/>
              </a:ext>
            </a:extLst>
          </p:cNvPr>
          <p:cNvSpPr txBox="1"/>
          <p:nvPr/>
        </p:nvSpPr>
        <p:spPr>
          <a:xfrm>
            <a:off x="8866988" y="5347948"/>
            <a:ext cx="172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err="1" smtClean="0"/>
              <a:t>EndPoint</a:t>
            </a:r>
            <a:endParaRPr lang="en-CA" sz="1200" dirty="0"/>
          </a:p>
        </p:txBody>
      </p:sp>
      <p:sp>
        <p:nvSpPr>
          <p:cNvPr id="73" name="TextBox 89">
            <a:extLst>
              <a:ext uri="{FF2B5EF4-FFF2-40B4-BE49-F238E27FC236}">
                <a16:creationId xmlns:a16="http://schemas.microsoft.com/office/drawing/2014/main" id="{937B5C93-1DE0-4B8B-95EA-3BDA3EC65898}"/>
              </a:ext>
            </a:extLst>
          </p:cNvPr>
          <p:cNvSpPr txBox="1"/>
          <p:nvPr/>
        </p:nvSpPr>
        <p:spPr>
          <a:xfrm>
            <a:off x="2237853" y="5181177"/>
            <a:ext cx="953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err="1" smtClean="0"/>
              <a:t>StartPoint</a:t>
            </a:r>
            <a:endParaRPr lang="en-CA" sz="1200" dirty="0"/>
          </a:p>
        </p:txBody>
      </p:sp>
      <p:cxnSp>
        <p:nvCxnSpPr>
          <p:cNvPr id="74" name="Conector recto de flecha 73"/>
          <p:cNvCxnSpPr/>
          <p:nvPr/>
        </p:nvCxnSpPr>
        <p:spPr>
          <a:xfrm flipV="1">
            <a:off x="3087953" y="5375058"/>
            <a:ext cx="6283068" cy="1176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118">
            <a:extLst>
              <a:ext uri="{FF2B5EF4-FFF2-40B4-BE49-F238E27FC236}">
                <a16:creationId xmlns:a16="http://schemas.microsoft.com/office/drawing/2014/main" id="{FC98052C-FA17-4960-BC9F-16495541E170}"/>
              </a:ext>
            </a:extLst>
          </p:cNvPr>
          <p:cNvCxnSpPr>
            <a:cxnSpLocks/>
          </p:cNvCxnSpPr>
          <p:nvPr/>
        </p:nvCxnSpPr>
        <p:spPr>
          <a:xfrm>
            <a:off x="5227962" y="5375929"/>
            <a:ext cx="275600" cy="738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117">
            <a:extLst>
              <a:ext uri="{FF2B5EF4-FFF2-40B4-BE49-F238E27FC236}">
                <a16:creationId xmlns:a16="http://schemas.microsoft.com/office/drawing/2014/main" id="{B81822DE-625D-4F1E-91D1-8BC5ABBA5B41}"/>
              </a:ext>
            </a:extLst>
          </p:cNvPr>
          <p:cNvCxnSpPr>
            <a:cxnSpLocks/>
          </p:cNvCxnSpPr>
          <p:nvPr/>
        </p:nvCxnSpPr>
        <p:spPr>
          <a:xfrm flipV="1">
            <a:off x="5231763" y="5118749"/>
            <a:ext cx="8913" cy="26942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119">
            <a:extLst>
              <a:ext uri="{FF2B5EF4-FFF2-40B4-BE49-F238E27FC236}">
                <a16:creationId xmlns:a16="http://schemas.microsoft.com/office/drawing/2014/main" id="{5BA44D8D-057F-4BEC-898B-87CAA2D783B4}"/>
              </a:ext>
            </a:extLst>
          </p:cNvPr>
          <p:cNvCxnSpPr>
            <a:cxnSpLocks/>
          </p:cNvCxnSpPr>
          <p:nvPr/>
        </p:nvCxnSpPr>
        <p:spPr>
          <a:xfrm flipV="1">
            <a:off x="5225768" y="5204293"/>
            <a:ext cx="166642" cy="18377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121">
            <a:extLst>
              <a:ext uri="{FF2B5EF4-FFF2-40B4-BE49-F238E27FC236}">
                <a16:creationId xmlns:a16="http://schemas.microsoft.com/office/drawing/2014/main" id="{D4C9D527-4D57-4714-AC9A-80811DEB6CE7}"/>
              </a:ext>
            </a:extLst>
          </p:cNvPr>
          <p:cNvSpPr txBox="1"/>
          <p:nvPr/>
        </p:nvSpPr>
        <p:spPr>
          <a:xfrm>
            <a:off x="5338220" y="5292220"/>
            <a:ext cx="20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z</a:t>
            </a:r>
            <a:endParaRPr lang="en-CA" b="1" i="1" dirty="0">
              <a:solidFill>
                <a:srgbClr val="7030A0"/>
              </a:solidFill>
            </a:endParaRPr>
          </a:p>
        </p:txBody>
      </p:sp>
      <p:sp>
        <p:nvSpPr>
          <p:cNvPr id="79" name="TextBox 123">
            <a:extLst>
              <a:ext uri="{FF2B5EF4-FFF2-40B4-BE49-F238E27FC236}">
                <a16:creationId xmlns:a16="http://schemas.microsoft.com/office/drawing/2014/main" id="{70229F0B-70DD-4C64-AABA-D33B6AB17DA9}"/>
              </a:ext>
            </a:extLst>
          </p:cNvPr>
          <p:cNvSpPr txBox="1"/>
          <p:nvPr/>
        </p:nvSpPr>
        <p:spPr>
          <a:xfrm>
            <a:off x="5317699" y="5040625"/>
            <a:ext cx="20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x</a:t>
            </a:r>
            <a:endParaRPr lang="en-CA" b="1" i="1" dirty="0">
              <a:solidFill>
                <a:srgbClr val="7030A0"/>
              </a:solidFill>
            </a:endParaRPr>
          </a:p>
        </p:txBody>
      </p:sp>
      <p:sp>
        <p:nvSpPr>
          <p:cNvPr id="80" name="TextBox 122">
            <a:extLst>
              <a:ext uri="{FF2B5EF4-FFF2-40B4-BE49-F238E27FC236}">
                <a16:creationId xmlns:a16="http://schemas.microsoft.com/office/drawing/2014/main" id="{EF0B52AD-218E-4C03-8ED3-90B140F96951}"/>
              </a:ext>
            </a:extLst>
          </p:cNvPr>
          <p:cNvSpPr txBox="1"/>
          <p:nvPr/>
        </p:nvSpPr>
        <p:spPr>
          <a:xfrm>
            <a:off x="5212024" y="4895208"/>
            <a:ext cx="22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y</a:t>
            </a:r>
            <a:endParaRPr lang="en-CA" b="1" i="1" dirty="0">
              <a:solidFill>
                <a:srgbClr val="7030A0"/>
              </a:solidFill>
            </a:endParaRPr>
          </a:p>
        </p:txBody>
      </p:sp>
      <p:sp>
        <p:nvSpPr>
          <p:cNvPr id="81" name="TextBox 122">
            <a:extLst>
              <a:ext uri="{FF2B5EF4-FFF2-40B4-BE49-F238E27FC236}">
                <a16:creationId xmlns:a16="http://schemas.microsoft.com/office/drawing/2014/main" id="{EF0B52AD-218E-4C03-8ED3-90B140F96951}"/>
              </a:ext>
            </a:extLst>
          </p:cNvPr>
          <p:cNvSpPr txBox="1"/>
          <p:nvPr/>
        </p:nvSpPr>
        <p:spPr>
          <a:xfrm>
            <a:off x="4861033" y="4652736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i="1" dirty="0" smtClean="0">
                <a:solidFill>
                  <a:srgbClr val="7030A0"/>
                </a:solidFill>
              </a:rPr>
              <a:t>FibulaFrame0</a:t>
            </a:r>
          </a:p>
        </p:txBody>
      </p:sp>
      <p:sp>
        <p:nvSpPr>
          <p:cNvPr id="82" name="CuadroTexto 81"/>
          <p:cNvSpPr txBox="1"/>
          <p:nvPr/>
        </p:nvSpPr>
        <p:spPr>
          <a:xfrm>
            <a:off x="268969" y="397820"/>
            <a:ext cx="368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Appendix: </a:t>
            </a:r>
          </a:p>
          <a:p>
            <a:r>
              <a:rPr lang="en-US" sz="2800" b="1" dirty="0" smtClean="0"/>
              <a:t>The math behind it all</a:t>
            </a:r>
            <a:endParaRPr lang="en-US" sz="2800" b="1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44570" y="1343787"/>
            <a:ext cx="27327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Mauro I. Dominguez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hlinkClick r:id="rId2"/>
              </a:rPr>
              <a:t>https://www.linkedin.com/in/mauro-dominguez-77496211b/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hlinkClick r:id="rId3"/>
              </a:rPr>
              <a:t>https://github.com/mauigna06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957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573" y="0"/>
            <a:ext cx="11940118" cy="172349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Eyeballing, the traditional paper-ruler method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82733" y="4948764"/>
            <a:ext cx="5971115" cy="1744135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00000"/>
              </a:lnSpc>
              <a:buFont typeface="+mj-lt"/>
              <a:buAutoNum type="arabicPeriod" startAt="3"/>
            </a:pPr>
            <a:r>
              <a:rPr lang="en-US" sz="2200" dirty="0" smtClean="0"/>
              <a:t>Align the paper pieces along the grafted fibula and mark the closing-wedge osteotomies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23952" r="27500" b="27653"/>
          <a:stretch/>
        </p:blipFill>
        <p:spPr>
          <a:xfrm>
            <a:off x="149354" y="2175933"/>
            <a:ext cx="5369721" cy="2671233"/>
          </a:xfrm>
          <a:prstGeom prst="rect">
            <a:avLst/>
          </a:prstGeom>
        </p:spPr>
      </p:pic>
      <p:sp>
        <p:nvSpPr>
          <p:cNvPr id="7" name="Subtítulo 2"/>
          <p:cNvSpPr txBox="1">
            <a:spLocks/>
          </p:cNvSpPr>
          <p:nvPr/>
        </p:nvSpPr>
        <p:spPr>
          <a:xfrm>
            <a:off x="505353" y="4948764"/>
            <a:ext cx="4811185" cy="1849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Bend reconstruction plate according to resected mandible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Cut  the rectangular paper ruler to pieces that match the reconstruction plate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" b="31111"/>
          <a:stretch/>
        </p:blipFill>
        <p:spPr>
          <a:xfrm>
            <a:off x="5867400" y="2617644"/>
            <a:ext cx="6185958" cy="222952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609944" y="6385122"/>
            <a:ext cx="5821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4"/>
              </a:rPr>
              <a:t>https://www.youtube.com/watch?v=O2tHpkxZ1F0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405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28102" y="70805"/>
            <a:ext cx="6888691" cy="184573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Virtual Surgical Planning, the digital way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28102" y="2345268"/>
            <a:ext cx="6888691" cy="4347632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00000"/>
              </a:lnSpc>
            </a:pPr>
            <a:r>
              <a:rPr lang="en-US" sz="2000" b="1" i="1" dirty="0" smtClean="0"/>
              <a:t>Virtual surgical planning (VSP) - </a:t>
            </a:r>
            <a:r>
              <a:rPr lang="en-US" sz="2000" b="1" i="1" dirty="0"/>
              <a:t>s</a:t>
            </a:r>
            <a:r>
              <a:rPr lang="en-US" sz="2000" b="1" i="1" dirty="0" smtClean="0"/>
              <a:t>egmentation and mandible reconstruction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Segmentation of mandible. Noted mandible is separated from the midface and appear in a different </a:t>
            </a:r>
            <a:r>
              <a:rPr lang="en-US" sz="2000" dirty="0" err="1" smtClean="0"/>
              <a:t>colour</a:t>
            </a:r>
            <a:r>
              <a:rPr lang="en-US" sz="2000" dirty="0" smtClean="0"/>
              <a:t>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err="1" smtClean="0"/>
              <a:t>Tumour</a:t>
            </a:r>
            <a:r>
              <a:rPr lang="en-US" sz="2000" dirty="0" smtClean="0"/>
              <a:t> resection is done virtually.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Placement of mandibular cutting planes and reconstruction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Lateral view of mandible segmentation.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Lateral view post-resection.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Lateral view post-reconstruction.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Bottom view of mandible segmentation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Bottom view post-reconstruction.</a:t>
            </a:r>
            <a:endParaRPr lang="en-US" sz="22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0" y="70805"/>
            <a:ext cx="4871405" cy="671638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079068" y="6479417"/>
            <a:ext cx="625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3"/>
              </a:rPr>
              <a:t>https://www.sciencedirect.com/science/article/pii/S2666964123000103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074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28102" y="70805"/>
            <a:ext cx="6888691" cy="184573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Virtual Surgical Planning, the digital way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28102" y="2345268"/>
            <a:ext cx="6888691" cy="43476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i="1" dirty="0" smtClean="0"/>
              <a:t>VSP – fibula cutting guide generation</a:t>
            </a:r>
            <a:endParaRPr lang="en-US" sz="2000" dirty="0" smtClean="0"/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Fibula bone segmentation with the placement of fibula planes.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Generation of fibula cutting guide.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Fibula cutting guide in STL format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3D printed fibula cutting guide using PLA materials.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3D printed reconstructed mandible.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3D printer.</a:t>
            </a:r>
            <a:endParaRPr lang="en-US" sz="22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1" y="491066"/>
            <a:ext cx="4862464" cy="558133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079068" y="6479417"/>
            <a:ext cx="625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3"/>
              </a:rPr>
              <a:t>https://www.sciencedirect.com/science/article/pii/S2666964123000103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970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28102" y="70805"/>
            <a:ext cx="6888691" cy="184573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Virtual Surgical Planning, the digital way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28102" y="2345268"/>
            <a:ext cx="6888691" cy="43476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i="1" dirty="0" smtClean="0"/>
              <a:t>Intra-operative photos (Case 1).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Fibula cutting guide fixed on to the fibula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Fitting of fibula cutting guide at the anterior and lateral aspect of the fibula.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Osteotomy cuts made. The fibula bone is cut into 3 segments.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err="1" smtClean="0"/>
              <a:t>Miniplates</a:t>
            </a:r>
            <a:r>
              <a:rPr lang="en-US" sz="2000" dirty="0" smtClean="0"/>
              <a:t> were fixed onto the fibula segments. Pedicles are still attached at this moment.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The main </a:t>
            </a:r>
            <a:r>
              <a:rPr lang="en-US" sz="2000" dirty="0" err="1" smtClean="0"/>
              <a:t>tumour</a:t>
            </a:r>
            <a:r>
              <a:rPr lang="en-US" sz="2000" dirty="0" smtClean="0"/>
              <a:t> was resected.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Fibula segments were fixed onto the native mandible to form </a:t>
            </a:r>
            <a:r>
              <a:rPr lang="en-US" sz="2000" dirty="0" err="1" smtClean="0"/>
              <a:t>neomandible</a:t>
            </a:r>
            <a:r>
              <a:rPr lang="en-US" sz="2000" dirty="0" smtClean="0"/>
              <a:t>.</a:t>
            </a:r>
            <a:endParaRPr lang="en-US" sz="22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" y="426929"/>
            <a:ext cx="4871405" cy="619040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079068" y="6479417"/>
            <a:ext cx="625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3"/>
              </a:rPr>
              <a:t>https://www.sciencedirect.com/science/article/pii/S2666964123000103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928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28102" y="70805"/>
            <a:ext cx="6888691" cy="184573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Virtual Surgical Planning, the digital way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28102" y="2345268"/>
            <a:ext cx="6888691" cy="43476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i="1" dirty="0" smtClean="0"/>
              <a:t>Clinical photos (case 1).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Pre-operative facial appearance.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1-month post-operative facial appearance.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Pre-operative </a:t>
            </a:r>
            <a:r>
              <a:rPr lang="en-US" sz="2000" dirty="0" err="1" smtClean="0"/>
              <a:t>orthopantomogram</a:t>
            </a:r>
            <a:r>
              <a:rPr lang="en-US" sz="2000" dirty="0" smtClean="0"/>
              <a:t>. 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lphaLcParenR"/>
            </a:pPr>
            <a:r>
              <a:rPr lang="en-US" sz="2000" dirty="0" smtClean="0"/>
              <a:t>1-month post-operative </a:t>
            </a:r>
            <a:r>
              <a:rPr lang="en-US" sz="2000" dirty="0" err="1" smtClean="0"/>
              <a:t>orthopantomogram</a:t>
            </a:r>
            <a:r>
              <a:rPr lang="en-US" sz="2000" dirty="0" smtClean="0"/>
              <a:t>.</a:t>
            </a:r>
            <a:endParaRPr lang="en-US" sz="22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0"/>
            <a:ext cx="4015306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079068" y="6479417"/>
            <a:ext cx="625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3"/>
              </a:rPr>
              <a:t>https://www.sciencedirect.com/science/article/pii/S2666964123000103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932" y="0"/>
            <a:ext cx="12192000" cy="1159933"/>
          </a:xfrm>
        </p:spPr>
        <p:txBody>
          <a:bodyPr>
            <a:normAutofit/>
          </a:bodyPr>
          <a:lstStyle/>
          <a:p>
            <a:r>
              <a:rPr lang="en-US" b="1" dirty="0" smtClean="0"/>
              <a:t>Virtual Surgical Planning, the digital way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8"/>
          <a:stretch/>
        </p:blipFill>
        <p:spPr>
          <a:xfrm>
            <a:off x="3348005" y="1159933"/>
            <a:ext cx="5710073" cy="4213492"/>
          </a:xfrm>
          <a:prstGeom prst="rect">
            <a:avLst/>
          </a:prstGeom>
        </p:spPr>
      </p:pic>
      <p:sp>
        <p:nvSpPr>
          <p:cNvPr id="9" name="Subtítulo 2"/>
          <p:cNvSpPr txBox="1">
            <a:spLocks/>
          </p:cNvSpPr>
          <p:nvPr/>
        </p:nvSpPr>
        <p:spPr>
          <a:xfrm>
            <a:off x="1752601" y="5578872"/>
            <a:ext cx="8763000" cy="67799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1" i="1" dirty="0" smtClean="0"/>
              <a:t>Demo Video: </a:t>
            </a:r>
            <a:r>
              <a:rPr lang="en-US" sz="3200" dirty="0" smtClean="0">
                <a:hlinkClick r:id="rId3"/>
              </a:rPr>
              <a:t>https://youtu.be/HRciwWEOAKk?t=1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97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932" y="0"/>
            <a:ext cx="12192000" cy="1159933"/>
          </a:xfrm>
        </p:spPr>
        <p:txBody>
          <a:bodyPr>
            <a:normAutofit/>
          </a:bodyPr>
          <a:lstStyle/>
          <a:p>
            <a:r>
              <a:rPr lang="en-US" b="1" dirty="0" smtClean="0"/>
              <a:t>Virtual Surgical Planning, the digital way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1159933"/>
            <a:ext cx="5144903" cy="43476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i="1" dirty="0" smtClean="0"/>
              <a:t>Benefits: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less operation time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less ischemic time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less length of hospital stay after surgery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better osteotomies accuracy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better </a:t>
            </a:r>
            <a:r>
              <a:rPr lang="en-US" sz="2000" dirty="0" err="1" smtClean="0"/>
              <a:t>neomandible</a:t>
            </a:r>
            <a:r>
              <a:rPr lang="en-US" sz="2000" dirty="0" smtClean="0"/>
              <a:t> contour, more aesthetic</a:t>
            </a:r>
            <a:endParaRPr lang="en-US" sz="2200" dirty="0" smtClean="0"/>
          </a:p>
        </p:txBody>
      </p:sp>
      <p:sp>
        <p:nvSpPr>
          <p:cNvPr id="6" name="CuadroTexto 5"/>
          <p:cNvSpPr txBox="1"/>
          <p:nvPr/>
        </p:nvSpPr>
        <p:spPr>
          <a:xfrm>
            <a:off x="6079068" y="6479417"/>
            <a:ext cx="625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2"/>
              </a:rPr>
              <a:t>https://www.sciencedirect.com/science/article/pii/S2666964123000103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5144903" y="1159933"/>
            <a:ext cx="7047097" cy="515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i="1" dirty="0" smtClean="0"/>
              <a:t>Cons: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VSP software license (free if using </a:t>
            </a:r>
            <a:r>
              <a:rPr lang="en-US" sz="2000" dirty="0" err="1" smtClean="0"/>
              <a:t>BoneReconstructionPlanner</a:t>
            </a:r>
            <a:r>
              <a:rPr lang="en-US" sz="2000" dirty="0" smtClean="0"/>
              <a:t>, 15k USD annual license if using commercial software)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3D printer, biocompatible material, sterilization (can be done on an in-house 3D printing lab or outsourced)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needs research-review-board or FDA approval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half an hour preoperative plan (plenty net time is still saved)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learning curve for new user or need of biomedical engineer or qualified technician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720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 14"/>
          <p:cNvSpPr/>
          <p:nvPr/>
        </p:nvSpPr>
        <p:spPr>
          <a:xfrm>
            <a:off x="6329261" y="1589243"/>
            <a:ext cx="5751646" cy="5025710"/>
          </a:xfrm>
          <a:custGeom>
            <a:avLst/>
            <a:gdLst>
              <a:gd name="connsiteX0" fmla="*/ 20941 w 5751646"/>
              <a:gd name="connsiteY0" fmla="*/ 27920 h 5025710"/>
              <a:gd name="connsiteX1" fmla="*/ 0 w 5751646"/>
              <a:gd name="connsiteY1" fmla="*/ 5025710 h 5025710"/>
              <a:gd name="connsiteX2" fmla="*/ 3050327 w 5751646"/>
              <a:gd name="connsiteY2" fmla="*/ 5018729 h 5025710"/>
              <a:gd name="connsiteX3" fmla="*/ 3043347 w 5751646"/>
              <a:gd name="connsiteY3" fmla="*/ 2038204 h 5025710"/>
              <a:gd name="connsiteX4" fmla="*/ 5751646 w 5751646"/>
              <a:gd name="connsiteY4" fmla="*/ 2024244 h 5025710"/>
              <a:gd name="connsiteX5" fmla="*/ 5702785 w 5751646"/>
              <a:gd name="connsiteY5" fmla="*/ 0 h 5025710"/>
              <a:gd name="connsiteX6" fmla="*/ 20941 w 5751646"/>
              <a:gd name="connsiteY6" fmla="*/ 27920 h 502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1646" h="5025710">
                <a:moveTo>
                  <a:pt x="20941" y="27920"/>
                </a:moveTo>
                <a:cubicBezTo>
                  <a:pt x="13961" y="1693850"/>
                  <a:pt x="6980" y="3359780"/>
                  <a:pt x="0" y="5025710"/>
                </a:cubicBezTo>
                <a:lnTo>
                  <a:pt x="3050327" y="5018729"/>
                </a:lnTo>
                <a:cubicBezTo>
                  <a:pt x="3048000" y="4025221"/>
                  <a:pt x="3045674" y="3031712"/>
                  <a:pt x="3043347" y="2038204"/>
                </a:cubicBezTo>
                <a:lnTo>
                  <a:pt x="5751646" y="2024244"/>
                </a:lnTo>
                <a:lnTo>
                  <a:pt x="5702785" y="0"/>
                </a:lnTo>
                <a:lnTo>
                  <a:pt x="20941" y="27920"/>
                </a:lnTo>
                <a:close/>
              </a:path>
            </a:pathLst>
          </a:cu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/>
          <p:cNvSpPr/>
          <p:nvPr/>
        </p:nvSpPr>
        <p:spPr>
          <a:xfrm>
            <a:off x="3641894" y="1625598"/>
            <a:ext cx="2581106" cy="4953001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12"/>
          <p:cNvSpPr/>
          <p:nvPr/>
        </p:nvSpPr>
        <p:spPr>
          <a:xfrm>
            <a:off x="33866" y="1625598"/>
            <a:ext cx="3501767" cy="4953001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70805"/>
            <a:ext cx="12192000" cy="1106061"/>
          </a:xfrm>
        </p:spPr>
        <p:txBody>
          <a:bodyPr>
            <a:normAutofit/>
          </a:bodyPr>
          <a:lstStyle/>
          <a:p>
            <a:r>
              <a:rPr lang="en-US" b="1" dirty="0" smtClean="0"/>
              <a:t>Virtual Surgical Planning, the digital way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-1" y="1176866"/>
            <a:ext cx="6062133" cy="4487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i="1" dirty="0" smtClean="0"/>
              <a:t>Use cases: around 30 surgeries informally documented</a:t>
            </a:r>
            <a:endParaRPr lang="en-US" sz="2200" dirty="0" smtClean="0"/>
          </a:p>
        </p:txBody>
      </p:sp>
      <p:sp>
        <p:nvSpPr>
          <p:cNvPr id="6" name="CuadroTexto 5"/>
          <p:cNvSpPr txBox="1"/>
          <p:nvPr/>
        </p:nvSpPr>
        <p:spPr>
          <a:xfrm>
            <a:off x="9454417" y="3776133"/>
            <a:ext cx="273275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hlinkClick r:id="rId2"/>
              </a:rPr>
              <a:t>https://github.com/SlicerIGT/SlicerBoneReconstructionPlanner/discussions/58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hlinkClick r:id="rId3"/>
              </a:rPr>
              <a:t>https://github.com/SlicerIGT/SlicerBoneReconstructionPlanner/discussions/62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hlinkClick r:id="rId4"/>
              </a:rPr>
              <a:t>https://github.com/SlicerIGT/SlicerBoneReconstructionPlanner/discussions/40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hlinkClick r:id="rId5"/>
              </a:rPr>
              <a:t>https://discourse.slicer.org/t/bone-reconstruction-planner/19289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25"/>
          <a:stretch/>
        </p:blipFill>
        <p:spPr>
          <a:xfrm>
            <a:off x="59268" y="1669708"/>
            <a:ext cx="3471332" cy="24169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42"/>
          <a:stretch/>
        </p:blipFill>
        <p:spPr>
          <a:xfrm>
            <a:off x="59269" y="4105508"/>
            <a:ext cx="3469756" cy="24293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36" y="1665800"/>
            <a:ext cx="2555257" cy="24247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36" y="4134303"/>
            <a:ext cx="2536013" cy="24005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01" y="3700622"/>
            <a:ext cx="2978255" cy="287797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01" y="1665800"/>
            <a:ext cx="5634139" cy="19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</TotalTime>
  <Words>652</Words>
  <Application>Microsoft Office PowerPoint</Application>
  <PresentationFormat>Panorámica</PresentationFormat>
  <Paragraphs>122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Slicer as a prototyping, versatile medical research software</vt:lpstr>
      <vt:lpstr>Eyeballing, the traditional paper-ruler method</vt:lpstr>
      <vt:lpstr>Virtual Surgical Planning, the digital way</vt:lpstr>
      <vt:lpstr>Virtual Surgical Planning, the digital way</vt:lpstr>
      <vt:lpstr>Virtual Surgical Planning, the digital way</vt:lpstr>
      <vt:lpstr>Virtual Surgical Planning, the digital way</vt:lpstr>
      <vt:lpstr>Virtual Surgical Planning, the digital way</vt:lpstr>
      <vt:lpstr>Virtual Surgical Planning, the digital way</vt:lpstr>
      <vt:lpstr>Virtual Surgical Planning, the digital way</vt:lpstr>
      <vt:lpstr>BoneReconstructionPlanner – Software Architecture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Slicer as a prototyping, versatile medical research software</dc:title>
  <dc:creator>Mauro Dominguez</dc:creator>
  <cp:lastModifiedBy>Mauro Dominguez</cp:lastModifiedBy>
  <cp:revision>26</cp:revision>
  <dcterms:created xsi:type="dcterms:W3CDTF">2023-03-01T19:07:29Z</dcterms:created>
  <dcterms:modified xsi:type="dcterms:W3CDTF">2023-03-01T20:48:00Z</dcterms:modified>
</cp:coreProperties>
</file>